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84" r:id="rId8"/>
    <p:sldId id="268" r:id="rId9"/>
    <p:sldId id="267" r:id="rId10"/>
    <p:sldId id="286" r:id="rId11"/>
    <p:sldId id="270" r:id="rId12"/>
    <p:sldId id="287" r:id="rId13"/>
    <p:sldId id="271" r:id="rId14"/>
    <p:sldId id="272" r:id="rId15"/>
    <p:sldId id="283" r:id="rId16"/>
    <p:sldId id="281" r:id="rId17"/>
    <p:sldId id="282" r:id="rId18"/>
    <p:sldId id="274" r:id="rId19"/>
    <p:sldId id="291" r:id="rId20"/>
    <p:sldId id="290" r:id="rId21"/>
    <p:sldId id="292" r:id="rId22"/>
    <p:sldId id="289" r:id="rId23"/>
    <p:sldId id="288" r:id="rId24"/>
    <p:sldId id="277" r:id="rId25"/>
    <p:sldId id="279" r:id="rId26"/>
    <p:sldId id="293" r:id="rId27"/>
    <p:sldId id="294" r:id="rId28"/>
    <p:sldId id="276" r:id="rId29"/>
    <p:sldId id="275" r:id="rId30"/>
    <p:sldId id="263" r:id="rId31"/>
    <p:sldId id="266" r:id="rId32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9" autoAdjust="0"/>
    <p:restoredTop sz="94631" autoAdjust="0"/>
  </p:normalViewPr>
  <p:slideViewPr>
    <p:cSldViewPr snapToGrid="0">
      <p:cViewPr varScale="1">
        <p:scale>
          <a:sx n="75" d="100"/>
          <a:sy n="75" d="100"/>
        </p:scale>
        <p:origin x="354" y="90"/>
      </p:cViewPr>
      <p:guideLst/>
    </p:cSldViewPr>
  </p:slideViewPr>
  <p:outlineViewPr>
    <p:cViewPr>
      <p:scale>
        <a:sx n="50" d="100"/>
        <a:sy n="50" d="100"/>
      </p:scale>
      <p:origin x="0" y="-3888"/>
    </p:cViewPr>
    <p:sldLst>
      <p:sld r:id="rId1" collapse="1"/>
      <p:sld r:id="rId2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4.xml"/><Relationship Id="rId1" Type="http://schemas.openxmlformats.org/officeDocument/2006/relationships/slide" Target="slides/slide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7426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61777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03501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96571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99693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119846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1115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35644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63986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3042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sk-SK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62146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05513209-B9C4-43B7-BD0B-21409D6A9AE3}" type="datetimeFigureOut">
              <a:rPr lang="sk-SK" smtClean="0"/>
              <a:t>23. 3. 2015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90749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12" y="952501"/>
            <a:ext cx="10782300" cy="3810000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Detekcia</a:t>
            </a:r>
            <a:br>
              <a:rPr lang="sk-SK" b="1" dirty="0" smtClean="0">
                <a:solidFill>
                  <a:schemeClr val="bg1"/>
                </a:solidFill>
              </a:rPr>
            </a:br>
            <a:r>
              <a:rPr lang="sk-SK" b="1" dirty="0" smtClean="0">
                <a:solidFill>
                  <a:schemeClr val="bg1"/>
                </a:solidFill>
              </a:rPr>
              <a:t>objektov</a:t>
            </a:r>
            <a:br>
              <a:rPr lang="sk-SK" b="1" dirty="0" smtClean="0">
                <a:solidFill>
                  <a:schemeClr val="bg1"/>
                </a:solidFill>
              </a:rPr>
            </a:br>
            <a:r>
              <a:rPr lang="sk-SK" b="1" dirty="0" smtClean="0">
                <a:solidFill>
                  <a:schemeClr val="bg1"/>
                </a:solidFill>
              </a:rPr>
              <a:t>futbale</a:t>
            </a:r>
            <a:endParaRPr lang="sk-SK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1112" y="6250304"/>
            <a:ext cx="9228201" cy="46799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Lukas </a:t>
            </a:r>
            <a:r>
              <a:rPr lang="en-US" dirty="0" err="1" smtClean="0"/>
              <a:t>Sekerak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70855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3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Využitie masky z detekcie pohybu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49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Maska spracovaná a nájdené kontúry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28" y="1600200"/>
            <a:ext cx="5964254" cy="47114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036" y="1600200"/>
            <a:ext cx="5964253" cy="4711488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1041400" y="2637050"/>
            <a:ext cx="939800" cy="158389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7581306" y="3366185"/>
            <a:ext cx="1112633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09153" y="3400214"/>
            <a:ext cx="820533" cy="951815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9880051" y="3428235"/>
            <a:ext cx="556316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54992" y="3428235"/>
            <a:ext cx="556316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981200" y="5636471"/>
            <a:ext cx="2809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err="1" smtClean="0">
                <a:solidFill>
                  <a:schemeClr val="bg1"/>
                </a:solidFill>
              </a:rPr>
              <a:t>Erode</a:t>
            </a:r>
            <a:r>
              <a:rPr lang="sk-SK" sz="2000" b="1" dirty="0" smtClean="0">
                <a:solidFill>
                  <a:schemeClr val="bg1"/>
                </a:solidFill>
              </a:rPr>
              <a:t> 2x, </a:t>
            </a:r>
            <a:r>
              <a:rPr lang="sk-SK" sz="2000" b="1" dirty="0" err="1" smtClean="0">
                <a:solidFill>
                  <a:schemeClr val="bg1"/>
                </a:solidFill>
              </a:rPr>
              <a:t>dilate</a:t>
            </a:r>
            <a:r>
              <a:rPr lang="sk-SK" sz="2000" b="1" dirty="0" smtClean="0">
                <a:solidFill>
                  <a:schemeClr val="bg1"/>
                </a:solidFill>
              </a:rPr>
              <a:t> 5x</a:t>
            </a:r>
            <a:endParaRPr lang="sk-SK" sz="2000" b="1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37622" y="5608851"/>
            <a:ext cx="2809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err="1" smtClean="0">
                <a:solidFill>
                  <a:schemeClr val="bg1"/>
                </a:solidFill>
              </a:rPr>
              <a:t>Erode</a:t>
            </a:r>
            <a:r>
              <a:rPr lang="sk-SK" sz="2000" b="1" dirty="0" smtClean="0">
                <a:solidFill>
                  <a:schemeClr val="bg1"/>
                </a:solidFill>
              </a:rPr>
              <a:t> 1x, </a:t>
            </a:r>
            <a:r>
              <a:rPr lang="sk-SK" sz="2000" b="1" dirty="0" err="1" smtClean="0">
                <a:solidFill>
                  <a:schemeClr val="bg1"/>
                </a:solidFill>
              </a:rPr>
              <a:t>dilate</a:t>
            </a:r>
            <a:r>
              <a:rPr lang="sk-SK" sz="2000" b="1" dirty="0" smtClean="0">
                <a:solidFill>
                  <a:schemeClr val="bg1"/>
                </a:solidFill>
              </a:rPr>
              <a:t> 5x</a:t>
            </a:r>
            <a:endParaRPr lang="sk-SK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92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4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Definovanie a riešenie aktuálnych problémov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65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750" y="558800"/>
            <a:ext cx="7588287" cy="5994400"/>
          </a:xfrm>
          <a:prstGeom prst="rect">
            <a:avLst/>
          </a:prstGeom>
        </p:spPr>
      </p:pic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317500"/>
            <a:ext cx="4348391" cy="6235701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Červenou šípkou sú objekty, ktoré sú </a:t>
            </a:r>
            <a:r>
              <a:rPr lang="sk-SK" sz="3200" b="1" dirty="0" smtClean="0">
                <a:solidFill>
                  <a:schemeClr val="bg1"/>
                </a:solidFill>
              </a:rPr>
              <a:t>falošne detegované.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sk-SK" sz="3200" b="1" dirty="0" smtClean="0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Modrou je problém, keď 2 hráči sú blízko seba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sk-SK" sz="3200" b="1" dirty="0" smtClean="0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Zelenou sú artefakty kamery (vietor). Objekty sú veľmi malé a zjavia sa krátko.</a:t>
            </a:r>
            <a:endParaRPr lang="sk-SK" sz="3200" b="1" dirty="0">
              <a:solidFill>
                <a:schemeClr val="bg1"/>
              </a:solidFill>
            </a:endParaRPr>
          </a:p>
          <a:p>
            <a:pPr algn="just"/>
            <a:endParaRPr lang="sk-SK" sz="3200" b="1" noProof="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08922" y="5693138"/>
            <a:ext cx="2809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err="1" smtClean="0">
                <a:solidFill>
                  <a:schemeClr val="bg1"/>
                </a:solidFill>
              </a:rPr>
              <a:t>Erode</a:t>
            </a:r>
            <a:r>
              <a:rPr lang="sk-SK" sz="2000" b="1" dirty="0" smtClean="0">
                <a:solidFill>
                  <a:schemeClr val="bg1"/>
                </a:solidFill>
              </a:rPr>
              <a:t> 1x, </a:t>
            </a:r>
            <a:r>
              <a:rPr lang="sk-SK" sz="2000" b="1" dirty="0" err="1" smtClean="0">
                <a:solidFill>
                  <a:schemeClr val="bg1"/>
                </a:solidFill>
              </a:rPr>
              <a:t>dilate</a:t>
            </a:r>
            <a:r>
              <a:rPr lang="sk-SK" sz="2000" b="1" dirty="0" smtClean="0">
                <a:solidFill>
                  <a:schemeClr val="bg1"/>
                </a:solidFill>
              </a:rPr>
              <a:t> </a:t>
            </a:r>
            <a:r>
              <a:rPr lang="sk-SK" sz="2000" b="1" dirty="0">
                <a:solidFill>
                  <a:schemeClr val="bg1"/>
                </a:solidFill>
              </a:rPr>
              <a:t>4</a:t>
            </a:r>
            <a:r>
              <a:rPr lang="sk-SK" sz="2000" b="1" dirty="0" smtClean="0">
                <a:solidFill>
                  <a:schemeClr val="bg1"/>
                </a:solidFill>
              </a:rPr>
              <a:t>x</a:t>
            </a:r>
            <a:endParaRPr lang="sk-SK" sz="2000" b="1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7594600" y="3102824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0206106" y="5413738"/>
            <a:ext cx="101600" cy="75179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462259" y="2477185"/>
            <a:ext cx="820533" cy="951815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4955733" y="2919016"/>
            <a:ext cx="472197" cy="946389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955733" y="1131572"/>
            <a:ext cx="916792" cy="49597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14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279400"/>
            <a:ext cx="4237840" cy="6273801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 Artefakty</a:t>
            </a:r>
            <a:r>
              <a:rPr lang="en-US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detegované cez min. počet pixelov v kontúre a min. veľkosť oblasti (modrou farbou</a:t>
            </a:r>
            <a:r>
              <a:rPr lang="sk-SK" sz="3200" b="1" dirty="0" smtClean="0">
                <a:solidFill>
                  <a:schemeClr val="bg1"/>
                </a:solidFill>
              </a:rPr>
              <a:t>)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3200" b="1" dirty="0" smtClean="0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Ľudia za bannerom odstránení cez prienik pixelov s </a:t>
            </a:r>
            <a:r>
              <a:rPr lang="en-US" sz="3200" b="1" dirty="0" smtClean="0">
                <a:solidFill>
                  <a:schemeClr val="bg1"/>
                </a:solidFill>
              </a:rPr>
              <a:t>ROI</a:t>
            </a:r>
            <a:r>
              <a:rPr lang="sk-SK" sz="3200" b="1" dirty="0" smtClean="0">
                <a:solidFill>
                  <a:schemeClr val="bg1"/>
                </a:solidFill>
              </a:rPr>
              <a:t> (zelená</a:t>
            </a:r>
            <a:r>
              <a:rPr lang="sk-SK" sz="3200" b="1" dirty="0" smtClean="0">
                <a:solidFill>
                  <a:schemeClr val="bg1"/>
                </a:solidFill>
              </a:rPr>
              <a:t>)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sk-SK" sz="3200" b="1" dirty="0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 Lopta stále spĺňa podmienky a čiarový rozhodca nebol odstránený</a:t>
            </a:r>
            <a:endParaRPr lang="sk-SK" sz="3200" b="1" dirty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071" y="544832"/>
            <a:ext cx="7757094" cy="612775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7594600" y="3102824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451600" y="1901615"/>
            <a:ext cx="431800" cy="54483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7594600" y="1449492"/>
            <a:ext cx="292810" cy="69554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034436" y="1193218"/>
            <a:ext cx="720793" cy="53398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9271000" y="5740400"/>
            <a:ext cx="990600" cy="66040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10135010" y="1039600"/>
            <a:ext cx="697302" cy="81978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7315200" y="2014327"/>
            <a:ext cx="729501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167503" y="4269071"/>
            <a:ext cx="29999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smtClean="0">
                <a:solidFill>
                  <a:srgbClr val="C00000"/>
                </a:solidFill>
              </a:rPr>
              <a:t>Červenou šípkou označené ostávajúce problémy</a:t>
            </a:r>
            <a:endParaRPr lang="sk-SK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67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Falošne pozitívny objekt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5" y="1727201"/>
            <a:ext cx="5639227" cy="48260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Červenou šípkou </a:t>
            </a:r>
            <a:r>
              <a:rPr lang="sk-SK" sz="3200" b="1" dirty="0" smtClean="0">
                <a:solidFill>
                  <a:schemeClr val="bg1"/>
                </a:solidFill>
              </a:rPr>
              <a:t>je označený falošne pozitívny objekt. Objekt ktorý </a:t>
            </a:r>
            <a:r>
              <a:rPr lang="sk-SK" sz="3200" b="1" dirty="0" smtClean="0">
                <a:solidFill>
                  <a:schemeClr val="bg1"/>
                </a:solidFill>
              </a:rPr>
              <a:t>sa po dlhšej dobe stanu </a:t>
            </a:r>
            <a:r>
              <a:rPr lang="sk-SK" sz="3200" b="1" dirty="0" smtClean="0">
                <a:solidFill>
                  <a:schemeClr val="bg1"/>
                </a:solidFill>
              </a:rPr>
              <a:t>statické?</a:t>
            </a:r>
          </a:p>
          <a:p>
            <a:pPr marL="0" indent="0" algn="just">
              <a:buNone/>
            </a:pPr>
            <a:endParaRPr lang="sk-SK" sz="32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966" y="1601163"/>
            <a:ext cx="6268765" cy="4952038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8247731" y="3744227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28" y="3502391"/>
            <a:ext cx="4054928" cy="3203209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1842386" y="4898339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00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>
                <a:solidFill>
                  <a:schemeClr val="bg1"/>
                </a:solidFill>
              </a:rPr>
              <a:t>Falošne </a:t>
            </a:r>
            <a:r>
              <a:rPr lang="sk-SK" b="1" dirty="0" smtClean="0">
                <a:solidFill>
                  <a:schemeClr val="bg1"/>
                </a:solidFill>
              </a:rPr>
              <a:t>pozitívny detegovaný objekt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5" y="1727201"/>
            <a:ext cx="12106605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>
                <a:solidFill>
                  <a:schemeClr val="bg1"/>
                </a:solidFill>
              </a:rPr>
              <a:t>P</a:t>
            </a:r>
            <a:r>
              <a:rPr lang="sk-SK" sz="3600" b="1" dirty="0" smtClean="0">
                <a:solidFill>
                  <a:schemeClr val="bg1"/>
                </a:solidFill>
              </a:rPr>
              <a:t>roblém </a:t>
            </a:r>
            <a:r>
              <a:rPr lang="sk-SK" sz="3600" b="1" dirty="0">
                <a:solidFill>
                  <a:schemeClr val="bg1"/>
                </a:solidFill>
              </a:rPr>
              <a:t>v procese učenia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MOG2 algoritmus sa učil na 3 prvých snímkach, </a:t>
            </a:r>
            <a:r>
              <a:rPr lang="sk-SK" sz="3600" b="1" dirty="0" err="1" smtClean="0">
                <a:solidFill>
                  <a:schemeClr val="bg1"/>
                </a:solidFill>
              </a:rPr>
              <a:t>l</a:t>
            </a:r>
            <a:r>
              <a:rPr lang="sk-SK" sz="3600" b="1" dirty="0" err="1" smtClean="0">
                <a:solidFill>
                  <a:schemeClr val="bg1"/>
                </a:solidFill>
              </a:rPr>
              <a:t>earning</a:t>
            </a:r>
            <a:r>
              <a:rPr lang="sk-SK" sz="3600" b="1" dirty="0" smtClean="0">
                <a:solidFill>
                  <a:schemeClr val="bg1"/>
                </a:solidFill>
              </a:rPr>
              <a:t> rate 0.1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Teraz sa učí na prvých 200snímkach, </a:t>
            </a:r>
            <a:r>
              <a:rPr lang="sk-SK" sz="3600" b="1" dirty="0" err="1" smtClean="0">
                <a:solidFill>
                  <a:schemeClr val="bg1"/>
                </a:solidFill>
              </a:rPr>
              <a:t>learning</a:t>
            </a:r>
            <a:r>
              <a:rPr lang="sk-SK" sz="3600" b="1" dirty="0" smtClean="0">
                <a:solidFill>
                  <a:schemeClr val="bg1"/>
                </a:solidFill>
              </a:rPr>
              <a:t> rate 0.9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To znamená, že si rýchlo všíma zmeny (pohyby) ale tie dlhodobé ignoruje (pohyb trávy)</a:t>
            </a:r>
          </a:p>
          <a:p>
            <a:pPr marL="0" indent="0" algn="just">
              <a:buNone/>
            </a:pPr>
            <a:endParaRPr lang="sk-SK" sz="3600" b="1" dirty="0" smtClean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sk-SK" sz="3600" b="1" dirty="0" smtClean="0">
              <a:solidFill>
                <a:schemeClr val="bg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Po procese učenia, sa stream videa reštartuje</a:t>
            </a:r>
            <a:endParaRPr lang="sk-SK" sz="3600" b="1" dirty="0" smtClean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9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5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Implementácia pomocných nástrojov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46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Pomocné ovládanie pre analýzu za behu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11979604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4400" b="1" dirty="0" smtClean="0">
                <a:solidFill>
                  <a:schemeClr val="bg1"/>
                </a:solidFill>
              </a:rPr>
              <a:t>V </a:t>
            </a:r>
            <a:r>
              <a:rPr lang="sk-SK" sz="4400" b="1" dirty="0" err="1" smtClean="0">
                <a:solidFill>
                  <a:schemeClr val="bg1"/>
                </a:solidFill>
              </a:rPr>
              <a:t>debugu</a:t>
            </a:r>
            <a:r>
              <a:rPr lang="sk-SK" sz="4400" b="1" dirty="0" smtClean="0">
                <a:solidFill>
                  <a:schemeClr val="bg1"/>
                </a:solidFill>
              </a:rPr>
              <a:t> je možné </a:t>
            </a:r>
            <a:r>
              <a:rPr lang="sk-SK" sz="4400" b="1" dirty="0" smtClean="0">
                <a:solidFill>
                  <a:schemeClr val="bg1"/>
                </a:solidFill>
              </a:rPr>
              <a:t>pozastaviť </a:t>
            </a:r>
            <a:r>
              <a:rPr lang="sk-SK" sz="4400" b="1" dirty="0" smtClean="0">
                <a:solidFill>
                  <a:schemeClr val="bg1"/>
                </a:solidFill>
              </a:rPr>
              <a:t>stream</a:t>
            </a:r>
            <a:r>
              <a:rPr lang="en-US" sz="4400" b="1" dirty="0" smtClean="0">
                <a:solidFill>
                  <a:schemeClr val="bg1"/>
                </a:solidFill>
              </a:rPr>
              <a:t> </a:t>
            </a:r>
            <a:r>
              <a:rPr lang="sk-SK" sz="4400" b="1" dirty="0" smtClean="0">
                <a:solidFill>
                  <a:schemeClr val="bg1"/>
                </a:solidFill>
              </a:rPr>
              <a:t>tlačidlom </a:t>
            </a:r>
            <a:r>
              <a:rPr lang="en-US" sz="4400" b="1" dirty="0" smtClean="0">
                <a:solidFill>
                  <a:srgbClr val="FF0000"/>
                </a:solidFill>
              </a:rPr>
              <a:t>S</a:t>
            </a:r>
            <a:r>
              <a:rPr lang="sk-SK" sz="4400" b="1" dirty="0" smtClean="0">
                <a:solidFill>
                  <a:schemeClr val="bg1"/>
                </a:solidFill>
              </a:rPr>
              <a:t>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4400" b="1" dirty="0" smtClean="0">
                <a:solidFill>
                  <a:schemeClr val="bg1"/>
                </a:solidFill>
              </a:rPr>
              <a:t>Tlačidlom </a:t>
            </a:r>
            <a:r>
              <a:rPr lang="sk-SK" sz="4400" b="1" dirty="0" smtClean="0">
                <a:solidFill>
                  <a:srgbClr val="FF0000"/>
                </a:solidFill>
              </a:rPr>
              <a:t>W</a:t>
            </a:r>
            <a:r>
              <a:rPr lang="sk-SK" sz="4400" b="1" dirty="0" smtClean="0">
                <a:solidFill>
                  <a:schemeClr val="bg1"/>
                </a:solidFill>
              </a:rPr>
              <a:t> sa zapne ROI oblasť.</a:t>
            </a:r>
            <a:endParaRPr lang="sk-SK" sz="4400" b="1" dirty="0">
              <a:solidFill>
                <a:schemeClr val="bg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4400" b="1" dirty="0" smtClean="0">
                <a:solidFill>
                  <a:schemeClr val="bg1"/>
                </a:solidFill>
              </a:rPr>
              <a:t>Tlačidlom</a:t>
            </a:r>
            <a:r>
              <a:rPr lang="en-US" sz="4400" b="1" dirty="0" smtClean="0">
                <a:solidFill>
                  <a:schemeClr val="bg1"/>
                </a:solidFill>
              </a:rPr>
              <a:t> </a:t>
            </a:r>
            <a:r>
              <a:rPr lang="sk-SK" sz="4400" b="1" dirty="0" smtClean="0">
                <a:solidFill>
                  <a:srgbClr val="FF0000"/>
                </a:solidFill>
              </a:rPr>
              <a:t>Q</a:t>
            </a:r>
            <a:r>
              <a:rPr lang="en-US" sz="4400" b="1" dirty="0" smtClean="0">
                <a:solidFill>
                  <a:srgbClr val="FF0000"/>
                </a:solidFill>
              </a:rPr>
              <a:t>, </a:t>
            </a:r>
            <a:r>
              <a:rPr lang="sk-SK" sz="4400" b="1" dirty="0" smtClean="0">
                <a:solidFill>
                  <a:srgbClr val="FF0000"/>
                </a:solidFill>
              </a:rPr>
              <a:t>E</a:t>
            </a:r>
            <a:r>
              <a:rPr lang="sk-SK" sz="4400" b="1" dirty="0" smtClean="0">
                <a:solidFill>
                  <a:schemeClr val="bg1"/>
                </a:solidFill>
              </a:rPr>
              <a:t> môžeme </a:t>
            </a:r>
            <a:r>
              <a:rPr lang="sk-SK" sz="4400" b="1" dirty="0" smtClean="0">
                <a:solidFill>
                  <a:schemeClr val="bg1"/>
                </a:solidFill>
              </a:rPr>
              <a:t>vybrať ROI. </a:t>
            </a:r>
            <a:endParaRPr lang="sk-SK" sz="4400" b="1" dirty="0" smtClean="0">
              <a:solidFill>
                <a:schemeClr val="bg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4400" b="1" dirty="0" smtClean="0">
                <a:solidFill>
                  <a:schemeClr val="bg1"/>
                </a:solidFill>
              </a:rPr>
              <a:t>Tlačidlom </a:t>
            </a:r>
            <a:r>
              <a:rPr lang="sk-SK" sz="4400" b="1" dirty="0" smtClean="0">
                <a:solidFill>
                  <a:srgbClr val="FF0000"/>
                </a:solidFill>
              </a:rPr>
              <a:t>F</a:t>
            </a:r>
            <a:r>
              <a:rPr lang="sk-SK" sz="4400" b="1" dirty="0" smtClean="0">
                <a:solidFill>
                  <a:schemeClr val="bg1"/>
                </a:solidFill>
              </a:rPr>
              <a:t> sa zapne </a:t>
            </a:r>
            <a:r>
              <a:rPr lang="sk-SK" sz="4400" b="1" dirty="0" err="1" smtClean="0">
                <a:solidFill>
                  <a:schemeClr val="bg1"/>
                </a:solidFill>
              </a:rPr>
              <a:t>debug</a:t>
            </a:r>
            <a:r>
              <a:rPr lang="sk-SK" sz="4400" b="1" dirty="0" smtClean="0">
                <a:solidFill>
                  <a:schemeClr val="bg1"/>
                </a:solidFill>
              </a:rPr>
              <a:t> vykresľovanie artefaktov.</a:t>
            </a:r>
            <a:endParaRPr lang="sk-SK" sz="4400" b="1" dirty="0" smtClean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45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ROI oblasť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3494565" cy="48260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ROI oblasť sa </a:t>
            </a:r>
            <a:r>
              <a:rPr lang="sk-SK" sz="3200" b="1" dirty="0" smtClean="0">
                <a:solidFill>
                  <a:schemeClr val="bg1"/>
                </a:solidFill>
              </a:rPr>
              <a:t>zvýrazni a vypočíta sa </a:t>
            </a:r>
            <a:r>
              <a:rPr lang="sk-SK" sz="3200" b="1" dirty="0" smtClean="0">
                <a:solidFill>
                  <a:schemeClr val="bg1"/>
                </a:solidFill>
              </a:rPr>
              <a:t>pre ňu: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 err="1" smtClean="0">
                <a:solidFill>
                  <a:schemeClr val="bg1"/>
                </a:solidFill>
              </a:rPr>
              <a:t>histogram</a:t>
            </a:r>
            <a:r>
              <a:rPr lang="sk-SK" sz="3200" b="1" dirty="0" smtClean="0">
                <a:solidFill>
                  <a:schemeClr val="bg1"/>
                </a:solidFill>
              </a:rPr>
              <a:t> farieb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 err="1" smtClean="0">
                <a:solidFill>
                  <a:schemeClr val="bg1"/>
                </a:solidFill>
              </a:rPr>
              <a:t>clustering</a:t>
            </a:r>
            <a:endParaRPr lang="sk-SK" sz="3200" b="1" dirty="0" smtClean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06" y="4684980"/>
            <a:ext cx="2750817" cy="21730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0242" y="-8423"/>
            <a:ext cx="3572733" cy="28222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402" y="2921048"/>
            <a:ext cx="4185912" cy="347375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962" y="0"/>
            <a:ext cx="3562070" cy="28138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345" y="2919894"/>
            <a:ext cx="4187304" cy="3474908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V="1">
            <a:off x="1111884" y="5456526"/>
            <a:ext cx="720793" cy="53398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647994" y="5390284"/>
            <a:ext cx="720793" cy="53398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068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 err="1" smtClean="0">
                <a:solidFill>
                  <a:schemeClr val="bg1"/>
                </a:solidFill>
              </a:rPr>
              <a:t>Cieľe</a:t>
            </a:r>
            <a:r>
              <a:rPr lang="sk-SK" b="1" dirty="0" smtClean="0">
                <a:solidFill>
                  <a:schemeClr val="bg1"/>
                </a:solidFill>
              </a:rPr>
              <a:t> projektu</a:t>
            </a:r>
            <a:endParaRPr lang="sk-SK" b="1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3600" b="1" noProof="0" dirty="0" smtClean="0">
                <a:solidFill>
                  <a:schemeClr val="bg1"/>
                </a:solidFill>
              </a:rPr>
              <a:t>Detekcia lopty, jej pozícia na ihrisku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600" b="1" dirty="0">
                <a:solidFill>
                  <a:schemeClr val="bg1"/>
                </a:solidFill>
              </a:rPr>
              <a:t>D</a:t>
            </a:r>
            <a:r>
              <a:rPr lang="sk-SK" sz="3600" b="1" noProof="0" dirty="0" err="1" smtClean="0">
                <a:solidFill>
                  <a:schemeClr val="bg1"/>
                </a:solidFill>
              </a:rPr>
              <a:t>etekcia</a:t>
            </a:r>
            <a:r>
              <a:rPr lang="sk-SK" sz="3600" b="1" noProof="0" dirty="0" smtClean="0">
                <a:solidFill>
                  <a:schemeClr val="bg1"/>
                </a:solidFill>
              </a:rPr>
              <a:t> hráčov a ich rozoznávanie podľa tímu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600" b="1" dirty="0">
                <a:solidFill>
                  <a:schemeClr val="bg1"/>
                </a:solidFill>
              </a:rPr>
              <a:t>D</a:t>
            </a:r>
            <a:r>
              <a:rPr lang="sk-SK" sz="3600" b="1" dirty="0" smtClean="0">
                <a:solidFill>
                  <a:schemeClr val="bg1"/>
                </a:solidFill>
              </a:rPr>
              <a:t>etekcia gólu</a:t>
            </a:r>
            <a:r>
              <a:rPr lang="sk-SK" sz="3600" b="1" dirty="0">
                <a:solidFill>
                  <a:schemeClr val="bg1"/>
                </a:solidFill>
              </a:rPr>
              <a:t>, penalty, </a:t>
            </a:r>
            <a:r>
              <a:rPr lang="sk-SK" sz="3600" b="1" dirty="0" err="1">
                <a:solidFill>
                  <a:schemeClr val="bg1"/>
                </a:solidFill>
              </a:rPr>
              <a:t>o</a:t>
            </a:r>
            <a:r>
              <a:rPr lang="sk-SK" sz="3600" b="1" dirty="0" err="1" smtClean="0">
                <a:solidFill>
                  <a:schemeClr val="bg1"/>
                </a:solidFill>
              </a:rPr>
              <a:t>ffside</a:t>
            </a:r>
            <a:r>
              <a:rPr lang="sk-SK" sz="3600" b="1" dirty="0" smtClean="0">
                <a:solidFill>
                  <a:schemeClr val="bg1"/>
                </a:solidFill>
              </a:rPr>
              <a:t> </a:t>
            </a:r>
            <a:r>
              <a:rPr lang="sk-SK" sz="3600" b="1" dirty="0">
                <a:solidFill>
                  <a:schemeClr val="bg1"/>
                </a:solidFill>
              </a:rPr>
              <a:t>a </a:t>
            </a:r>
            <a:r>
              <a:rPr lang="sk-SK" sz="3600" b="1" dirty="0" smtClean="0">
                <a:solidFill>
                  <a:schemeClr val="bg1"/>
                </a:solidFill>
              </a:rPr>
              <a:t>ďalších udalostí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Detekcia vo </a:t>
            </a:r>
            <a:r>
              <a:rPr lang="sk-SK" sz="3600" b="1" dirty="0">
                <a:solidFill>
                  <a:schemeClr val="bg1"/>
                </a:solidFill>
              </a:rPr>
              <a:t>futbalovom </a:t>
            </a:r>
            <a:r>
              <a:rPr lang="sk-SK" sz="3600" b="1" dirty="0" smtClean="0">
                <a:solidFill>
                  <a:schemeClr val="bg1"/>
                </a:solidFill>
              </a:rPr>
              <a:t>zaznáme</a:t>
            </a:r>
            <a:endParaRPr lang="sk-SK" sz="36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sk-SK" sz="36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Ako?	Využitie metód počítačového </a:t>
            </a:r>
            <a:r>
              <a:rPr lang="sk-SK" sz="3600" b="1" dirty="0">
                <a:solidFill>
                  <a:schemeClr val="bg1"/>
                </a:solidFill>
              </a:rPr>
              <a:t>videnia </a:t>
            </a:r>
            <a:r>
              <a:rPr lang="sk-SK" sz="3600" b="1" dirty="0" smtClean="0">
                <a:solidFill>
                  <a:schemeClr val="bg1"/>
                </a:solidFill>
              </a:rPr>
              <a:t>a </a:t>
            </a:r>
            <a:r>
              <a:rPr lang="sk-SK" sz="3600" b="1" dirty="0" err="1" smtClean="0">
                <a:solidFill>
                  <a:schemeClr val="bg1"/>
                </a:solidFill>
              </a:rPr>
              <a:t>OpenCV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0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ROI </a:t>
            </a:r>
            <a:r>
              <a:rPr lang="sk-SK" b="1" noProof="0" dirty="0" smtClean="0">
                <a:solidFill>
                  <a:schemeClr val="bg1"/>
                </a:solidFill>
              </a:rPr>
              <a:t>oblasť </a:t>
            </a:r>
            <a:r>
              <a:rPr lang="sk-SK" b="1" noProof="0" dirty="0" err="1" smtClean="0">
                <a:solidFill>
                  <a:schemeClr val="bg1"/>
                </a:solidFill>
              </a:rPr>
              <a:t>clustering</a:t>
            </a:r>
            <a:r>
              <a:rPr lang="sk-SK" b="1" noProof="0" dirty="0" smtClean="0">
                <a:solidFill>
                  <a:schemeClr val="bg1"/>
                </a:solidFill>
              </a:rPr>
              <a:t> farieb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7" y="1631604"/>
            <a:ext cx="6100446" cy="48190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100" y="1631604"/>
            <a:ext cx="6096000" cy="481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88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06" y="73068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ROI </a:t>
            </a:r>
            <a:r>
              <a:rPr lang="sk-SK" b="1" noProof="0" dirty="0" smtClean="0">
                <a:solidFill>
                  <a:schemeClr val="bg1"/>
                </a:solidFill>
              </a:rPr>
              <a:t>oblasť </a:t>
            </a:r>
            <a:r>
              <a:rPr lang="sk-SK" b="1" noProof="0" dirty="0" err="1" smtClean="0">
                <a:solidFill>
                  <a:schemeClr val="bg1"/>
                </a:solidFill>
              </a:rPr>
              <a:t>threshold</a:t>
            </a:r>
            <a:r>
              <a:rPr lang="sk-SK" b="1" noProof="0" dirty="0" smtClean="0">
                <a:solidFill>
                  <a:schemeClr val="bg1"/>
                </a:solidFill>
              </a:rPr>
              <a:t> panel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200" y="88726"/>
            <a:ext cx="4644571" cy="6680548"/>
          </a:xfrm>
          <a:prstGeom prst="rect">
            <a:avLst/>
          </a:prstGeom>
        </p:spPr>
      </p:pic>
      <p:sp>
        <p:nvSpPr>
          <p:cNvPr id="7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7115504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Určený pre analýzu farieb v ROI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V dolnej časti sa zobrazí maska</a:t>
            </a:r>
            <a:endParaRPr lang="sk-SK" sz="3200" b="1" dirty="0" smtClean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841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Pomocná konzola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8334704" cy="4826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b="1" noProof="0" dirty="0" smtClean="0">
                <a:solidFill>
                  <a:schemeClr val="bg1"/>
                </a:solidFill>
              </a:rPr>
              <a:t>Výpis informácie o:</a:t>
            </a:r>
          </a:p>
          <a:p>
            <a:pPr marL="0" indent="0">
              <a:buNone/>
            </a:pPr>
            <a:endParaRPr lang="sk-SK" sz="3200" b="1" noProof="0" dirty="0" smtClean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noProof="0" dirty="0" smtClean="0">
                <a:solidFill>
                  <a:schemeClr val="bg1"/>
                </a:solidFill>
              </a:rPr>
              <a:t>procese učenia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noProof="0" dirty="0" smtClean="0">
                <a:solidFill>
                  <a:schemeClr val="bg1"/>
                </a:solidFill>
              </a:rPr>
              <a:t>spracovania snímku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 nájdených objektoch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pozíciách objektu </a:t>
            </a:r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006" y="2643293"/>
            <a:ext cx="7739789" cy="390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5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6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>
                <a:solidFill>
                  <a:schemeClr val="bg1"/>
                </a:solidFill>
              </a:rPr>
              <a:t>Segmentácia </a:t>
            </a:r>
            <a:r>
              <a:rPr lang="sk-SK" sz="3600" b="1" dirty="0" smtClean="0">
                <a:solidFill>
                  <a:schemeClr val="bg1"/>
                </a:solidFill>
              </a:rPr>
              <a:t>ihriska a hráčov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74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Segmentácia ihriska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5972504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Identifikovali sme hodnoty pre farbu trávy cez farebný priestor:</a:t>
            </a:r>
          </a:p>
          <a:p>
            <a:pPr marL="0" indent="0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HSV</a:t>
            </a:r>
            <a:br>
              <a:rPr lang="sk-SK" sz="3200" b="1" dirty="0" smtClean="0">
                <a:solidFill>
                  <a:schemeClr val="bg1"/>
                </a:solidFill>
              </a:rPr>
            </a:br>
            <a:r>
              <a:rPr lang="sk-SK" sz="3200" b="1" dirty="0" smtClean="0">
                <a:solidFill>
                  <a:schemeClr val="bg1"/>
                </a:solidFill>
              </a:rPr>
              <a:t>LAB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sk-SK" sz="3200" b="1" dirty="0" smtClean="0">
              <a:solidFill>
                <a:schemeClr val="bg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Dosiahli sme celkom dobrý výsledok na </a:t>
            </a:r>
            <a:r>
              <a:rPr lang="sk-SK" sz="3200" b="1" smtClean="0">
                <a:solidFill>
                  <a:schemeClr val="bg1"/>
                </a:solidFill>
              </a:rPr>
              <a:t>HSV priestore.</a:t>
            </a:r>
            <a:endParaRPr lang="sk-SK" sz="3200" b="1" dirty="0" smtClean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541" y="195943"/>
            <a:ext cx="5531559" cy="646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06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432" y="0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Segmentácia ihriska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42698" y="1192209"/>
            <a:ext cx="11633630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Skombinovali sme masku pohybu a ihriska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Nemusíme tak extrémne dilatovať a erodovať</a:t>
            </a:r>
          </a:p>
          <a:p>
            <a:pPr marL="0" lvl="2" indent="0" algn="just">
              <a:buNone/>
            </a:pPr>
            <a:r>
              <a:rPr lang="sk-SK" sz="2800" b="1" dirty="0" smtClean="0">
                <a:solidFill>
                  <a:schemeClr val="bg1"/>
                </a:solidFill>
              </a:rPr>
              <a:t>	To znamená lepšie hranice medzi hráčmi, takmer žiadne skupiny.</a:t>
            </a:r>
          </a:p>
          <a:p>
            <a:pPr marL="0" lvl="2" indent="0" algn="just">
              <a:buNone/>
            </a:pPr>
            <a:r>
              <a:rPr lang="sk-SK" sz="2800" b="1" dirty="0" smtClean="0">
                <a:solidFill>
                  <a:schemeClr val="bg1"/>
                </a:solidFill>
              </a:rPr>
              <a:t>	Hráč je </a:t>
            </a:r>
            <a:r>
              <a:rPr lang="sk-SK" sz="2800" b="1" dirty="0" err="1" smtClean="0">
                <a:solidFill>
                  <a:schemeClr val="bg1"/>
                </a:solidFill>
              </a:rPr>
              <a:t>vysegmentovaný</a:t>
            </a:r>
            <a:r>
              <a:rPr lang="sk-SK" sz="2800" b="1" dirty="0" smtClean="0">
                <a:solidFill>
                  <a:schemeClr val="bg1"/>
                </a:solidFill>
              </a:rPr>
              <a:t> bez trávy</a:t>
            </a:r>
          </a:p>
          <a:p>
            <a:pPr marL="0" lvl="2" indent="0" algn="just">
              <a:buNone/>
            </a:pPr>
            <a:r>
              <a:rPr lang="sk-SK" sz="2800" b="1" dirty="0">
                <a:solidFill>
                  <a:schemeClr val="bg1"/>
                </a:solidFill>
              </a:rPr>
              <a:t>	</a:t>
            </a:r>
            <a:r>
              <a:rPr lang="sk-SK" sz="2800" b="1" dirty="0" smtClean="0">
                <a:solidFill>
                  <a:schemeClr val="bg1"/>
                </a:solidFill>
              </a:rPr>
              <a:t>Skoro žiadne artefakty!</a:t>
            </a:r>
          </a:p>
          <a:p>
            <a:pPr marL="0" lvl="2" indent="0" algn="just">
              <a:buNone/>
            </a:pPr>
            <a:r>
              <a:rPr lang="sk-SK" sz="2800" b="1" dirty="0">
                <a:solidFill>
                  <a:schemeClr val="bg1"/>
                </a:solidFill>
              </a:rPr>
              <a:t>	</a:t>
            </a:r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1242" y="3970629"/>
            <a:ext cx="3673665" cy="29020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4" y="4062469"/>
            <a:ext cx="3575957" cy="28248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142" y="4109942"/>
            <a:ext cx="3515861" cy="2777370"/>
          </a:xfrm>
          <a:prstGeom prst="rect">
            <a:avLst/>
          </a:prstGeom>
        </p:spPr>
      </p:pic>
      <p:sp>
        <p:nvSpPr>
          <p:cNvPr id="7" name="Multiply 6"/>
          <p:cNvSpPr/>
          <p:nvPr/>
        </p:nvSpPr>
        <p:spPr>
          <a:xfrm>
            <a:off x="3155199" y="4927883"/>
            <a:ext cx="1094014" cy="930728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" name="Equal 7"/>
          <p:cNvSpPr/>
          <p:nvPr/>
        </p:nvSpPr>
        <p:spPr>
          <a:xfrm>
            <a:off x="6596025" y="4927883"/>
            <a:ext cx="1289957" cy="114662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98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432" y="0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Segmentácia </a:t>
            </a:r>
            <a:r>
              <a:rPr lang="sk-SK" b="1" noProof="0" dirty="0" smtClean="0">
                <a:solidFill>
                  <a:schemeClr val="bg1"/>
                </a:solidFill>
              </a:rPr>
              <a:t>hráčov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42698" y="1192209"/>
            <a:ext cx="11633630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Vďaka maske ihriska je to super kvalitné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 marL="0" lvl="2" indent="0" algn="just">
              <a:buNone/>
            </a:pPr>
            <a:r>
              <a:rPr lang="sk-SK" sz="2800" b="1" dirty="0">
                <a:solidFill>
                  <a:schemeClr val="bg1"/>
                </a:solidFill>
              </a:rPr>
              <a:t>	</a:t>
            </a:r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12" y="3136899"/>
            <a:ext cx="4625115" cy="36536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570" y="2366799"/>
            <a:ext cx="5530850" cy="43691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179" y="69850"/>
            <a:ext cx="4252334" cy="335915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9318514" y="2850407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36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7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3600" b="1" dirty="0">
                <a:solidFill>
                  <a:schemeClr val="bg1"/>
                </a:solidFill>
              </a:rPr>
              <a:t>Motion tracker </a:t>
            </a:r>
          </a:p>
          <a:p>
            <a:pPr marL="0" indent="0" algn="ctr">
              <a:buNone/>
            </a:pPr>
            <a:r>
              <a:rPr lang="sv-SE" sz="3600" b="1" dirty="0">
                <a:solidFill>
                  <a:schemeClr val="bg1"/>
                </a:solidFill>
              </a:rPr>
              <a:t>Farebná </a:t>
            </a:r>
            <a:r>
              <a:rPr lang="sk-SK" sz="3600" b="1" dirty="0" smtClean="0">
                <a:solidFill>
                  <a:schemeClr val="bg1"/>
                </a:solidFill>
              </a:rPr>
              <a:t>segmentácia v </a:t>
            </a:r>
            <a:r>
              <a:rPr lang="sv-SE" sz="3600" b="1" dirty="0" smtClean="0">
                <a:solidFill>
                  <a:schemeClr val="bg1"/>
                </a:solidFill>
              </a:rPr>
              <a:t>skupine</a:t>
            </a:r>
            <a:endParaRPr lang="sv-S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89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Problémy pri prototype </a:t>
            </a:r>
            <a:r>
              <a:rPr lang="sk-SK" b="1" dirty="0">
                <a:solidFill>
                  <a:schemeClr val="bg1"/>
                </a:solidFill>
              </a:rPr>
              <a:t>7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5" y="1727201"/>
            <a:ext cx="11899775" cy="4826000"/>
          </a:xfrm>
        </p:spPr>
        <p:txBody>
          <a:bodyPr>
            <a:normAutofit/>
          </a:bodyPr>
          <a:lstStyle/>
          <a:p>
            <a:pPr lvl="1" algn="just">
              <a:buFont typeface="Arial" panose="020B0604020202020204" pitchFamily="34" charset="0"/>
              <a:buChar char="•"/>
            </a:pPr>
            <a:r>
              <a:rPr lang="sk-SK" sz="3200" b="1" dirty="0" err="1" smtClean="0">
                <a:solidFill>
                  <a:schemeClr val="bg1"/>
                </a:solidFill>
              </a:rPr>
              <a:t>Motion</a:t>
            </a:r>
            <a:r>
              <a:rPr lang="sk-SK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 err="1" smtClean="0">
                <a:solidFill>
                  <a:schemeClr val="bg1"/>
                </a:solidFill>
              </a:rPr>
              <a:t>tracker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 lvl="1" algn="just">
              <a:buFontTx/>
              <a:buChar char="-"/>
            </a:pPr>
            <a:r>
              <a:rPr lang="sk-SK" sz="3200" b="1" dirty="0" err="1" smtClean="0">
                <a:solidFill>
                  <a:schemeClr val="bg1"/>
                </a:solidFill>
              </a:rPr>
              <a:t>calcOpticalFlowPyrLK</a:t>
            </a:r>
            <a:r>
              <a:rPr lang="sk-SK" sz="3200" b="1" dirty="0" smtClean="0">
                <a:solidFill>
                  <a:schemeClr val="bg1"/>
                </a:solidFill>
              </a:rPr>
              <a:t> je na konkrétne pixely , ibaže hráči sa otáčajú</a:t>
            </a:r>
          </a:p>
          <a:p>
            <a:pPr lvl="1" algn="just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Hráči </a:t>
            </a:r>
            <a:r>
              <a:rPr lang="sk-SK" sz="3200" b="1" dirty="0" smtClean="0">
                <a:solidFill>
                  <a:schemeClr val="bg1"/>
                </a:solidFill>
              </a:rPr>
              <a:t>sa hýbu nepredvídateľne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Farebná paleta v skupine </a:t>
            </a:r>
            <a:endParaRPr lang="sk-SK" sz="3200" b="1" dirty="0">
              <a:solidFill>
                <a:schemeClr val="bg1"/>
              </a:solidFill>
            </a:endParaRPr>
          </a:p>
          <a:p>
            <a:pPr lvl="1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aké farby zvoliť?</a:t>
            </a:r>
          </a:p>
          <a:p>
            <a:pPr lvl="1">
              <a:buFontTx/>
              <a:buChar char="-"/>
            </a:pPr>
            <a:endParaRPr lang="sk-SK" sz="3200" b="1" dirty="0">
              <a:solidFill>
                <a:schemeClr val="bg1"/>
              </a:solidFill>
            </a:endParaRPr>
          </a:p>
          <a:p>
            <a:pPr lvl="1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Skúmali sme ďalšie možnosti ...</a:t>
            </a:r>
          </a:p>
          <a:p>
            <a:pPr lvl="1">
              <a:buFontTx/>
              <a:buChar char="-"/>
            </a:pPr>
            <a:endParaRPr lang="sk-SK" sz="3200" b="1" dirty="0">
              <a:solidFill>
                <a:schemeClr val="bg1"/>
              </a:solidFill>
            </a:endParaRPr>
          </a:p>
          <a:p>
            <a:pPr lvl="1">
              <a:buFontTx/>
              <a:buChar char="-"/>
            </a:pPr>
            <a:endParaRPr lang="sk-SK" sz="3200" b="1" dirty="0" smtClean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sk-SK" sz="3200" b="1" dirty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4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N</a:t>
            </a:r>
            <a:r>
              <a:rPr lang="sk-SK" b="1" dirty="0" err="1" smtClean="0">
                <a:solidFill>
                  <a:schemeClr val="bg1"/>
                </a:solidFill>
              </a:rPr>
              <a:t>edostatky</a:t>
            </a:r>
            <a:endParaRPr lang="sk-SK" b="1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Nerozoznávam hráčov podľa čísla dresu, treba lepšie rozlíšenie a viac kamier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Nerozoznávam udalosti - ďalší projekt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Algoritmus vyžaduje konštanty (</a:t>
            </a:r>
            <a:r>
              <a:rPr lang="sk-SK" sz="3200" b="1" dirty="0" err="1" smtClean="0">
                <a:solidFill>
                  <a:schemeClr val="bg1"/>
                </a:solidFill>
              </a:rPr>
              <a:t>thresholdy</a:t>
            </a:r>
            <a:r>
              <a:rPr lang="sk-SK" sz="3200" b="1" dirty="0">
                <a:solidFill>
                  <a:schemeClr val="bg1"/>
                </a:solidFill>
              </a:rPr>
              <a:t>)</a:t>
            </a:r>
            <a:r>
              <a:rPr lang="sk-SK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>
                <a:solidFill>
                  <a:schemeClr val="bg1"/>
                </a:solidFill>
              </a:rPr>
              <a:t>-</a:t>
            </a:r>
            <a:r>
              <a:rPr lang="sk-SK" sz="3200" b="1" dirty="0" smtClean="0">
                <a:solidFill>
                  <a:schemeClr val="bg1"/>
                </a:solidFill>
              </a:rPr>
              <a:t> natrénovanie algoritmu pred zápasom (stačí 10 </a:t>
            </a:r>
            <a:r>
              <a:rPr lang="sk-SK" sz="3200" b="1" dirty="0" err="1" smtClean="0">
                <a:solidFill>
                  <a:schemeClr val="bg1"/>
                </a:solidFill>
              </a:rPr>
              <a:t>sec</a:t>
            </a:r>
            <a:r>
              <a:rPr lang="sk-SK" sz="3200" b="1" dirty="0" smtClean="0">
                <a:solidFill>
                  <a:schemeClr val="bg1"/>
                </a:solidFill>
              </a:rPr>
              <a:t> pohlaď na prázdne ihrisko)</a:t>
            </a:r>
          </a:p>
          <a:p>
            <a:endParaRPr lang="sk-SK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038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Analýza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00092" y="1962930"/>
            <a:ext cx="10753728" cy="3766186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Identifikovali sme 5 článkov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bg1"/>
                </a:solidFill>
              </a:rPr>
              <a:t>Design of a video processing algorithm for detection of a soccer ball with arbitrary color pattern</a:t>
            </a:r>
            <a:r>
              <a:rPr lang="sk-SK" sz="3200" b="1" dirty="0" smtClean="0">
                <a:solidFill>
                  <a:schemeClr val="bg1"/>
                </a:solidFill>
              </a:rPr>
              <a:t> - R</a:t>
            </a:r>
            <a:r>
              <a:rPr lang="sk-SK" sz="3200" b="1" dirty="0">
                <a:solidFill>
                  <a:schemeClr val="bg1"/>
                </a:solidFill>
              </a:rPr>
              <a:t>. </a:t>
            </a:r>
            <a:r>
              <a:rPr lang="sk-SK" sz="3200" b="1" dirty="0" err="1" smtClean="0">
                <a:solidFill>
                  <a:schemeClr val="bg1"/>
                </a:solidFill>
              </a:rPr>
              <a:t>Woering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bg1"/>
                </a:solidFill>
              </a:rPr>
              <a:t>Soccer Ball Tracking using Dynamic </a:t>
            </a:r>
            <a:r>
              <a:rPr lang="en-US" sz="3200" b="1" dirty="0" err="1">
                <a:solidFill>
                  <a:schemeClr val="bg1"/>
                </a:solidFill>
              </a:rPr>
              <a:t>Kalman</a:t>
            </a:r>
            <a:r>
              <a:rPr lang="en-US" sz="3200" b="1" dirty="0">
                <a:solidFill>
                  <a:schemeClr val="bg1"/>
                </a:solidFill>
              </a:rPr>
              <a:t> Filter with Velocity Control </a:t>
            </a:r>
            <a:r>
              <a:rPr lang="sk-SK" sz="3200" b="1" dirty="0" smtClean="0">
                <a:solidFill>
                  <a:schemeClr val="bg1"/>
                </a:solidFill>
              </a:rPr>
              <a:t>- </a:t>
            </a:r>
            <a:r>
              <a:rPr lang="en-US" sz="3200" b="1" dirty="0" smtClean="0">
                <a:solidFill>
                  <a:schemeClr val="bg1"/>
                </a:solidFill>
              </a:rPr>
              <a:t>Jong-Yun Kim</a:t>
            </a:r>
            <a:endParaRPr lang="sk-SK" sz="3200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ISSI-NCR: </a:t>
            </a:r>
            <a:r>
              <a:rPr lang="en-US" sz="3200" b="1" dirty="0" smtClean="0">
                <a:solidFill>
                  <a:schemeClr val="bg1"/>
                </a:solidFill>
              </a:rPr>
              <a:t>Operation </a:t>
            </a:r>
            <a:r>
              <a:rPr lang="en-US" sz="3200" b="1" dirty="0">
                <a:solidFill>
                  <a:schemeClr val="bg1"/>
                </a:solidFill>
              </a:rPr>
              <a:t>Agreement CNR-FIGC: New technologies to support </a:t>
            </a:r>
            <a:r>
              <a:rPr lang="en-US" sz="3200" b="1" dirty="0" smtClean="0">
                <a:solidFill>
                  <a:schemeClr val="bg1"/>
                </a:solidFill>
              </a:rPr>
              <a:t>referee</a:t>
            </a:r>
            <a:endParaRPr lang="sk-SK" sz="32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0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Referencie: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T</a:t>
            </a:r>
            <a:r>
              <a:rPr lang="sk-SK" sz="3600" b="1" dirty="0">
                <a:solidFill>
                  <a:schemeClr val="bg1"/>
                </a:solidFill>
              </a:rPr>
              <a:t>. </a:t>
            </a:r>
            <a:r>
              <a:rPr lang="sk-SK" sz="3600" b="1" dirty="0" err="1">
                <a:solidFill>
                  <a:schemeClr val="bg1"/>
                </a:solidFill>
              </a:rPr>
              <a:t>D’Orazio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M.Leo</a:t>
            </a:r>
            <a:r>
              <a:rPr lang="sk-SK" sz="3600" b="1" dirty="0">
                <a:solidFill>
                  <a:schemeClr val="bg1"/>
                </a:solidFill>
              </a:rPr>
              <a:t>, N. </a:t>
            </a:r>
            <a:r>
              <a:rPr lang="sk-SK" sz="3600" b="1" dirty="0" err="1">
                <a:solidFill>
                  <a:schemeClr val="bg1"/>
                </a:solidFill>
              </a:rPr>
              <a:t>Mosca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P.Spagnolo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P.L.Mazzeo</a:t>
            </a:r>
            <a:r>
              <a:rPr lang="sk-SK" sz="3600" b="1" dirty="0">
                <a:solidFill>
                  <a:schemeClr val="bg1"/>
                </a:solidFill>
              </a:rPr>
              <a:t/>
            </a:r>
            <a:br>
              <a:rPr lang="sk-SK" sz="3600" b="1" dirty="0">
                <a:solidFill>
                  <a:schemeClr val="bg1"/>
                </a:solidFill>
              </a:rPr>
            </a:br>
            <a:endParaRPr lang="sk-SK" sz="3600" b="1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A </a:t>
            </a:r>
            <a:r>
              <a:rPr lang="sk-SK" sz="3600" b="1" dirty="0" err="1">
                <a:solidFill>
                  <a:schemeClr val="bg1"/>
                </a:solidFill>
              </a:rPr>
              <a:t>Semi-Automatic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System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for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Ground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Truth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Generation</a:t>
            </a:r>
            <a:r>
              <a:rPr lang="sk-SK" sz="3600" b="1" dirty="0">
                <a:solidFill>
                  <a:schemeClr val="bg1"/>
                </a:solidFill>
              </a:rPr>
              <a:t> of </a:t>
            </a:r>
            <a:r>
              <a:rPr lang="sk-SK" sz="3600" b="1" dirty="0" err="1">
                <a:solidFill>
                  <a:schemeClr val="bg1"/>
                </a:solidFill>
              </a:rPr>
              <a:t>Soccer</a:t>
            </a:r>
            <a:r>
              <a:rPr lang="sk-SK" sz="3600" b="1" dirty="0">
                <a:solidFill>
                  <a:schemeClr val="bg1"/>
                </a:solidFill>
              </a:rPr>
              <a:t> Video </a:t>
            </a:r>
            <a:r>
              <a:rPr lang="sk-SK" sz="3600" b="1" dirty="0" err="1" smtClean="0">
                <a:solidFill>
                  <a:schemeClr val="bg1"/>
                </a:solidFill>
              </a:rPr>
              <a:t>Sequences</a:t>
            </a:r>
            <a:r>
              <a:rPr lang="sk-SK" sz="3600" b="1" dirty="0" smtClean="0">
                <a:solidFill>
                  <a:schemeClr val="bg1"/>
                </a:solidFill>
              </a:rPr>
              <a:t> in </a:t>
            </a:r>
            <a:r>
              <a:rPr lang="sk-SK" sz="3600" b="1" dirty="0" err="1">
                <a:solidFill>
                  <a:schemeClr val="bg1"/>
                </a:solidFill>
              </a:rPr>
              <a:t>the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Proceeding</a:t>
            </a:r>
            <a:r>
              <a:rPr lang="sk-SK" sz="3600" b="1" dirty="0">
                <a:solidFill>
                  <a:schemeClr val="bg1"/>
                </a:solidFill>
              </a:rPr>
              <a:t> of </a:t>
            </a:r>
            <a:r>
              <a:rPr lang="sk-SK" sz="3600" b="1" dirty="0" err="1">
                <a:solidFill>
                  <a:schemeClr val="bg1"/>
                </a:solidFill>
              </a:rPr>
              <a:t>the</a:t>
            </a:r>
            <a:r>
              <a:rPr lang="sk-SK" sz="3600" b="1" dirty="0">
                <a:solidFill>
                  <a:schemeClr val="bg1"/>
                </a:solidFill>
              </a:rPr>
              <a:t> 6th IEEE International </a:t>
            </a:r>
            <a:r>
              <a:rPr lang="sk-SK" sz="3600" b="1" dirty="0" err="1">
                <a:solidFill>
                  <a:schemeClr val="bg1"/>
                </a:solidFill>
              </a:rPr>
              <a:t>Conference</a:t>
            </a:r>
            <a:r>
              <a:rPr lang="sk-SK" sz="3600" b="1" dirty="0">
                <a:solidFill>
                  <a:schemeClr val="bg1"/>
                </a:solidFill>
              </a:rPr>
              <a:t> on </a:t>
            </a:r>
            <a:r>
              <a:rPr lang="sk-SK" sz="3600" b="1" dirty="0" err="1">
                <a:solidFill>
                  <a:schemeClr val="bg1"/>
                </a:solidFill>
              </a:rPr>
              <a:t>Advanced</a:t>
            </a:r>
            <a:r>
              <a:rPr lang="sk-SK" sz="3600" b="1" dirty="0">
                <a:solidFill>
                  <a:schemeClr val="bg1"/>
                </a:solidFill>
              </a:rPr>
              <a:t> Video and </a:t>
            </a:r>
            <a:r>
              <a:rPr lang="sk-SK" sz="3600" b="1" dirty="0" err="1">
                <a:solidFill>
                  <a:schemeClr val="bg1"/>
                </a:solidFill>
              </a:rPr>
              <a:t>Signal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Surveillance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Genoa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Italy</a:t>
            </a:r>
            <a:r>
              <a:rPr lang="sk-SK" sz="3600" b="1" dirty="0">
                <a:solidFill>
                  <a:schemeClr val="bg1"/>
                </a:solidFill>
              </a:rPr>
              <a:t> September 2-4 2009</a:t>
            </a:r>
          </a:p>
        </p:txBody>
      </p:sp>
    </p:spTree>
    <p:extLst>
      <p:ext uri="{BB962C8B-B14F-4D97-AF65-F5344CB8AC3E}">
        <p14:creationId xmlns:p14="http://schemas.microsoft.com/office/powerpoint/2010/main" val="402003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Ďakujem, za pozornosť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3" name="AutoShape 2" descr="http://upload.wikimedia.org/wikipedia/en/e/ec/Soccer_ball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21430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Analýza pre </a:t>
            </a:r>
            <a:r>
              <a:rPr lang="sk-SK" b="1" dirty="0" err="1">
                <a:solidFill>
                  <a:schemeClr val="bg1"/>
                </a:solidFill>
              </a:rPr>
              <a:t>D</a:t>
            </a:r>
            <a:r>
              <a:rPr lang="sk-SK" b="1" noProof="0" dirty="0" err="1" smtClean="0">
                <a:solidFill>
                  <a:schemeClr val="bg1"/>
                </a:solidFill>
              </a:rPr>
              <a:t>ata</a:t>
            </a:r>
            <a:r>
              <a:rPr lang="sk-SK" b="1" noProof="0" dirty="0" smtClean="0">
                <a:solidFill>
                  <a:schemeClr val="bg1"/>
                </a:solidFill>
              </a:rPr>
              <a:t> set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00092" y="1962930"/>
            <a:ext cx="11491908" cy="3766186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Video záznam z televízie – Ľahký prístup, </a:t>
            </a:r>
            <a:r>
              <a:rPr lang="sk-SK" sz="3200" b="1" dirty="0">
                <a:solidFill>
                  <a:schemeClr val="bg1"/>
                </a:solidFill>
              </a:rPr>
              <a:t>m</a:t>
            </a:r>
            <a:r>
              <a:rPr lang="sk-SK" sz="3200" b="1" dirty="0" smtClean="0">
                <a:solidFill>
                  <a:schemeClr val="bg1"/>
                </a:solidFill>
              </a:rPr>
              <a:t>alé rozlíšenie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Video záznam z YouTube - 4K, 25 FPS video, Potreba statickej kamery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Video záznam z výskumného </a:t>
            </a:r>
            <a:r>
              <a:rPr lang="sk-SK" sz="3200" b="1" dirty="0">
                <a:solidFill>
                  <a:schemeClr val="bg1"/>
                </a:solidFill>
              </a:rPr>
              <a:t>projektu </a:t>
            </a:r>
            <a:r>
              <a:rPr lang="sk-SK" sz="3200" b="1" dirty="0" smtClean="0">
                <a:solidFill>
                  <a:schemeClr val="bg1"/>
                </a:solidFill>
              </a:rPr>
              <a:t>ISSI-NCR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32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Čo nám poskytli?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2min záznamy zo 6 statických kamier snímajúce rôzne časti ihriska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Manuálne anotované objekty na video zázname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Informácie o kalibrácii kamier, ich pozíciách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3200" b="1" dirty="0" smtClean="0">
              <a:solidFill>
                <a:schemeClr val="bg1"/>
              </a:solidFill>
            </a:endParaRPr>
          </a:p>
          <a:p>
            <a:endParaRPr lang="sk-SK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63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Návrh a implementácia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OOP sme navrhli program, ktorý: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Načítava video záznam a anotovaný súbor k nemu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Prehráva synchronizovane video vo forme  streamu </a:t>
            </a:r>
            <a:r>
              <a:rPr lang="sk-SK" sz="3200" b="1" dirty="0" err="1" smtClean="0">
                <a:solidFill>
                  <a:schemeClr val="bg1"/>
                </a:solidFill>
              </a:rPr>
              <a:t>frame-ov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Posiela snímky do metód </a:t>
            </a:r>
            <a:r>
              <a:rPr lang="sk-SK" sz="3200" b="1" dirty="0" err="1" smtClean="0">
                <a:solidFill>
                  <a:schemeClr val="bg1"/>
                </a:solidFill>
              </a:rPr>
              <a:t>poč</a:t>
            </a:r>
            <a:r>
              <a:rPr lang="sk-SK" sz="3200" b="1" dirty="0" smtClean="0">
                <a:solidFill>
                  <a:schemeClr val="bg1"/>
                </a:solidFill>
              </a:rPr>
              <a:t>. videnia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Stará sa o zobrazenie vstupu/ výstupu a </a:t>
            </a:r>
            <a:r>
              <a:rPr lang="sk-SK" sz="3200" b="1" dirty="0" err="1" smtClean="0">
                <a:solidFill>
                  <a:schemeClr val="bg1"/>
                </a:solidFill>
              </a:rPr>
              <a:t>debugovacích</a:t>
            </a:r>
            <a:r>
              <a:rPr lang="sk-SK" sz="3200" b="1" dirty="0" smtClean="0">
                <a:solidFill>
                  <a:schemeClr val="bg1"/>
                </a:solidFill>
              </a:rPr>
              <a:t> okien</a:t>
            </a:r>
          </a:p>
          <a:p>
            <a:pPr marL="4572" lvl="1" indent="0">
              <a:buNone/>
            </a:pPr>
            <a:endParaRPr lang="sk-SK" sz="3200" b="1" dirty="0" err="1">
              <a:solidFill>
                <a:schemeClr val="bg1"/>
              </a:solidFill>
            </a:endParaRPr>
          </a:p>
          <a:p>
            <a:pPr marL="4572" lvl="1" indent="0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Metódy spracovania </a:t>
            </a:r>
            <a:r>
              <a:rPr lang="sk-SK" sz="3200" b="1" dirty="0" err="1" smtClean="0">
                <a:solidFill>
                  <a:schemeClr val="bg1"/>
                </a:solidFill>
              </a:rPr>
              <a:t>snímkov</a:t>
            </a:r>
            <a:r>
              <a:rPr lang="sk-SK" sz="3200" b="1" dirty="0" smtClean="0">
                <a:solidFill>
                  <a:schemeClr val="bg1"/>
                </a:solidFill>
              </a:rPr>
              <a:t> sme </a:t>
            </a:r>
            <a:r>
              <a:rPr lang="sk-SK" sz="3200" b="1" dirty="0" err="1" smtClean="0">
                <a:solidFill>
                  <a:schemeClr val="bg1"/>
                </a:solidFill>
              </a:rPr>
              <a:t>prototypovali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sk-SK" sz="3200" b="1" dirty="0" smtClean="0">
              <a:solidFill>
                <a:schemeClr val="bg1"/>
              </a:solidFill>
            </a:endParaRPr>
          </a:p>
          <a:p>
            <a:endParaRPr lang="sk-SK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0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Prototyp 1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sk-SK" b="1" dirty="0" smtClean="0">
                <a:solidFill>
                  <a:schemeClr val="bg1"/>
                </a:solidFill>
              </a:rPr>
              <a:t>Gray farba</a:t>
            </a:r>
            <a:endParaRPr lang="sk-SK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 err="1" smtClean="0">
                <a:solidFill>
                  <a:schemeClr val="bg1"/>
                </a:solidFill>
              </a:rPr>
              <a:t>Canny</a:t>
            </a:r>
            <a:r>
              <a:rPr lang="sk-SK" b="1" dirty="0" smtClean="0">
                <a:solidFill>
                  <a:schemeClr val="bg1"/>
                </a:solidFill>
              </a:rPr>
              <a:t> </a:t>
            </a:r>
            <a:r>
              <a:rPr lang="sk-SK" b="1" dirty="0" smtClean="0">
                <a:solidFill>
                  <a:schemeClr val="bg1"/>
                </a:solidFill>
              </a:rPr>
              <a:t>detektor</a:t>
            </a:r>
            <a:endParaRPr lang="sk-SK" b="1" noProof="0" dirty="0" smtClean="0">
              <a:solidFill>
                <a:schemeClr val="bg1"/>
              </a:solidFill>
            </a:endParaRPr>
          </a:p>
          <a:p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292" y="0"/>
            <a:ext cx="8343900" cy="68580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4927600" y="1370649"/>
            <a:ext cx="1473200" cy="26543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90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2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Detekcia pohybu a porovnanie algoritmov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27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err="1" smtClean="0">
                <a:solidFill>
                  <a:schemeClr val="bg1"/>
                </a:solidFill>
              </a:rPr>
              <a:t>Mixtures</a:t>
            </a:r>
            <a:r>
              <a:rPr lang="sk-SK" b="1" dirty="0">
                <a:solidFill>
                  <a:schemeClr val="bg1"/>
                </a:solidFill>
              </a:rPr>
              <a:t> </a:t>
            </a:r>
            <a:r>
              <a:rPr lang="sk-SK" b="1" dirty="0" smtClean="0">
                <a:solidFill>
                  <a:schemeClr val="bg1"/>
                </a:solidFill>
              </a:rPr>
              <a:t>of </a:t>
            </a:r>
            <a:r>
              <a:rPr lang="sk-SK" b="1" dirty="0" err="1">
                <a:solidFill>
                  <a:schemeClr val="bg1"/>
                </a:solidFill>
              </a:rPr>
              <a:t>Gaussian</a:t>
            </a:r>
            <a:r>
              <a:rPr lang="sk-SK" b="1" dirty="0" smtClean="0">
                <a:solidFill>
                  <a:schemeClr val="bg1"/>
                </a:solidFill>
              </a:rPr>
              <a:t> 1 (vľavo) a 2 (vpravo)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903" y="2004632"/>
            <a:ext cx="5919626" cy="46762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7" y="2004632"/>
            <a:ext cx="6013450" cy="4750351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9772664" y="4784036"/>
            <a:ext cx="1112633" cy="85476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7658100" y="3974149"/>
            <a:ext cx="1778000" cy="138525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831864" y="3812010"/>
            <a:ext cx="1112633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556463" y="4003634"/>
            <a:ext cx="1042076" cy="936666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901075" y="3797015"/>
            <a:ext cx="1112633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7569913" y="3974149"/>
            <a:ext cx="1112633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1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0772775" cy="1658198"/>
          </a:xfrm>
        </p:spPr>
        <p:txBody>
          <a:bodyPr/>
          <a:lstStyle/>
          <a:p>
            <a:r>
              <a:rPr lang="sk-SK" b="1" dirty="0" err="1" smtClean="0">
                <a:solidFill>
                  <a:schemeClr val="bg1"/>
                </a:solidFill>
              </a:rPr>
              <a:t>Mixtures</a:t>
            </a:r>
            <a:r>
              <a:rPr lang="sk-SK" b="1" dirty="0" smtClean="0">
                <a:solidFill>
                  <a:schemeClr val="bg1"/>
                </a:solidFill>
              </a:rPr>
              <a:t> of </a:t>
            </a:r>
            <a:r>
              <a:rPr lang="sk-SK" b="1" dirty="0" err="1" smtClean="0">
                <a:solidFill>
                  <a:schemeClr val="bg1"/>
                </a:solidFill>
              </a:rPr>
              <a:t>Gaussian</a:t>
            </a:r>
            <a:r>
              <a:rPr lang="sk-SK" b="1" dirty="0" smtClean="0">
                <a:solidFill>
                  <a:schemeClr val="bg1"/>
                </a:solidFill>
              </a:rPr>
              <a:t> pozadie </a:t>
            </a:r>
            <a:r>
              <a:rPr lang="sk-SK" b="1" dirty="0" smtClean="0">
                <a:solidFill>
                  <a:schemeClr val="bg1"/>
                </a:solidFill>
              </a:rPr>
              <a:t>vpravo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3" y="2048416"/>
            <a:ext cx="5885189" cy="46490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675" y="2048416"/>
            <a:ext cx="5867781" cy="463528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7505700" y="3821749"/>
            <a:ext cx="1778000" cy="138525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10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489</TotalTime>
  <Words>655</Words>
  <Application>Microsoft Office PowerPoint</Application>
  <PresentationFormat>Widescreen</PresentationFormat>
  <Paragraphs>127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 Light</vt:lpstr>
      <vt:lpstr>Wingdings</vt:lpstr>
      <vt:lpstr>Metropolitan</vt:lpstr>
      <vt:lpstr>Detekcia objektov futbale</vt:lpstr>
      <vt:lpstr>Cieľe projektu</vt:lpstr>
      <vt:lpstr>Analýza</vt:lpstr>
      <vt:lpstr>Analýza pre Data set</vt:lpstr>
      <vt:lpstr>Návrh a implementácia</vt:lpstr>
      <vt:lpstr>Prototyp 1</vt:lpstr>
      <vt:lpstr>Prototyp 2 </vt:lpstr>
      <vt:lpstr>Mixtures of Gaussian 1 (vľavo) a 2 (vpravo)</vt:lpstr>
      <vt:lpstr>Mixtures of Gaussian pozadie vpravo</vt:lpstr>
      <vt:lpstr>Prototyp 3 </vt:lpstr>
      <vt:lpstr>Maska spracovaná a nájdené kontúry</vt:lpstr>
      <vt:lpstr>Prototyp 4 </vt:lpstr>
      <vt:lpstr>PowerPoint Presentation</vt:lpstr>
      <vt:lpstr>PowerPoint Presentation</vt:lpstr>
      <vt:lpstr>Falošne pozitívny objekt</vt:lpstr>
      <vt:lpstr>Falošne pozitívny detegovaný objekt</vt:lpstr>
      <vt:lpstr>Prototyp 5 </vt:lpstr>
      <vt:lpstr>Pomocné ovládanie pre analýzu za behu</vt:lpstr>
      <vt:lpstr>ROI oblasť</vt:lpstr>
      <vt:lpstr>ROI oblasť clustering farieb</vt:lpstr>
      <vt:lpstr>ROI oblasť threshold panel</vt:lpstr>
      <vt:lpstr>Pomocná konzola</vt:lpstr>
      <vt:lpstr>Prototyp 6 </vt:lpstr>
      <vt:lpstr>Segmentácia ihriska</vt:lpstr>
      <vt:lpstr>Segmentácia ihriska</vt:lpstr>
      <vt:lpstr>Segmentácia hráčov</vt:lpstr>
      <vt:lpstr>Prototyp 7 </vt:lpstr>
      <vt:lpstr>Problémy pri prototype 7</vt:lpstr>
      <vt:lpstr>Nedostatky</vt:lpstr>
      <vt:lpstr>Referencie:</vt:lpstr>
      <vt:lpstr>Ďakujem, za pozornosť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Seky</dc:creator>
  <cp:lastModifiedBy>Seky</cp:lastModifiedBy>
  <cp:revision>47</cp:revision>
  <dcterms:created xsi:type="dcterms:W3CDTF">2015-03-11T16:24:07Z</dcterms:created>
  <dcterms:modified xsi:type="dcterms:W3CDTF">2015-03-23T11:48:26Z</dcterms:modified>
</cp:coreProperties>
</file>

<file path=docProps/thumbnail.jpeg>
</file>